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69" r:id="rId3"/>
    <p:sldId id="256" r:id="rId4"/>
    <p:sldId id="280" r:id="rId5"/>
    <p:sldId id="265" r:id="rId6"/>
    <p:sldId id="278" r:id="rId7"/>
    <p:sldId id="271" r:id="rId8"/>
    <p:sldId id="270" r:id="rId9"/>
    <p:sldId id="274" r:id="rId10"/>
    <p:sldId id="273" r:id="rId11"/>
    <p:sldId id="272" r:id="rId12"/>
    <p:sldId id="275" r:id="rId13"/>
    <p:sldId id="276" r:id="rId14"/>
    <p:sldId id="281" r:id="rId15"/>
    <p:sldId id="277" r:id="rId16"/>
    <p:sldId id="266" r:id="rId17"/>
    <p:sldId id="267" r:id="rId18"/>
    <p:sldId id="263" r:id="rId19"/>
    <p:sldId id="257" r:id="rId20"/>
    <p:sldId id="268" r:id="rId21"/>
    <p:sldId id="258" r:id="rId22"/>
    <p:sldId id="259" r:id="rId23"/>
    <p:sldId id="260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8"/>
  </p:normalViewPr>
  <p:slideViewPr>
    <p:cSldViewPr snapToGrid="0">
      <p:cViewPr varScale="1">
        <p:scale>
          <a:sx n="146" d="100"/>
          <a:sy n="146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693-A8DF-23DF-443C-11AA430C6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933EA-6BFE-B680-2A93-DBBF1E79D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F790-C419-D44B-C15C-8D975CA2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BEF2B-A239-BA47-B458-E3F40360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14C7-84FA-C3E5-C4CA-CA862852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709C-A67D-1C53-FD2D-6770AEE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C28BD-3729-899A-02D6-BAC607EFE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B685-D89A-8A8D-E8BF-01B8795B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67F0-E38D-42AB-C47E-47C1A685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9C740-C137-E083-2D7A-EDEE46C0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F54DF-12A0-B220-8683-C0E7A8508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7E20B-2365-E912-34B9-98552A3E0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5908-2577-EFAA-15AB-C64243B4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C1BB3-8ED5-5610-C724-EFF4CE14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C6501-3A6A-5BBD-DB95-FCF0AC52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9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287-B05D-B7A6-6105-7DE92910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8AE6-8589-E0CE-15DA-E67E1474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6722-B778-E8F6-314F-F1CD470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BC82C-6362-6096-514C-B16B140C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5D76B-3444-6175-2592-3D1399CE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C790-5C36-FEA8-77B9-D96EE5AC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E2DE4-4F24-3926-1E75-3F3B2D1D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011D-607F-95D8-2EF4-34748C94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0BFB-7358-B9FB-AEBC-F6EBD84B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120A7-909E-3DD2-D0CC-A1032003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0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1085-BFBD-6CF6-618C-48FDA5EB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73C7-2F1E-7F49-38C3-A38868CE0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18617-EC75-6948-7CA6-1543006E2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8A626-717E-5645-654F-FE9DCF32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E00D8-DEFB-5DF0-DEBF-F10B7830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95042-841D-C774-6109-8D031029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E1EA-DDC4-8F2C-9562-0D965D44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B85BE-0995-B377-6B6E-4FECD2B20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209CE-027C-8853-78B2-816C89D8F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43ED2-1D2B-543D-60A3-5C0F25309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D4A67-1F0E-9783-AFE7-D6093C739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7F71F-EC28-EF72-9606-52724052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27B9D-DE3A-D069-BABF-1C248B1E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FF83C-A23F-B832-57CA-E5BECCC0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EE65-7933-68EF-44E3-E993566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ABFD7-9CD6-B7DD-0A8C-34897E1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C28F5-1561-4D63-0675-863138727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59A3C-78B0-191E-11F7-642B6F60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D30E6-20A8-E056-F819-7EE71AA5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53E83-F05F-3C50-90F4-02B26CF5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4D0FA-1F57-525D-1A45-1EDB2B86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BC68-5FAD-79E0-6A94-1FAF864E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F53EF-084D-BCAB-9B1A-EFE53D50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AFD4-DFE8-0804-4459-3E0C0AB8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BE0F-92CC-043A-E061-5A74AF39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6B599-D5B5-5BC7-1AA6-5F87737B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F6713-3325-DF6A-24A1-9CE07435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F830-9250-CD63-8CCE-64A011EB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471F5-280C-A25D-B762-9EF1B3713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C16DF-F084-DB94-DD63-C66A28BE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0A230-2842-6816-9811-A48D70AD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5DAE-7F71-EED4-89C3-C5078776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FEF69-77F5-4271-80DC-9BB6186F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47D41-FF71-6C72-A197-0E92CD2A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ED47-2108-7CC6-6824-9D57BF978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2EE8A-6151-F643-E77D-DBC63A7F9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8E242-D661-F549-A968-F1CEB64642F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7D866-73ED-A0B8-7FD8-B790A30D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4DD56-B3B6-75D9-AD8C-7924F32C1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946154/" TargetMode="External"/><Relationship Id="rId2" Type="http://schemas.openxmlformats.org/officeDocument/2006/relationships/hyperlink" Target="https://pmc.ncbi.nlm.nih.gov/articles/PMC683556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73-022-00520-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lfs.2024.12332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489A-D051-BED7-D6C5-756EE83A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Exploring the Metabolic–Immune Role of DGAT1 in Glioblastoma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5DA2D551-E8CA-5EF7-8995-F2F15159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56" y="818514"/>
            <a:ext cx="5294716" cy="30312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A63C7EC2-5B90-88AA-E2EC-3EAEAF56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06" y="818515"/>
            <a:ext cx="5294715" cy="303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AC9D4-8F74-E45D-B1AA-849ED6725815}"/>
              </a:ext>
            </a:extLst>
          </p:cNvPr>
          <p:cNvSpPr txBox="1"/>
          <p:nvPr/>
        </p:nvSpPr>
        <p:spPr>
          <a:xfrm>
            <a:off x="10303283" y="585481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275133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F4E5-BEFE-FA36-3A44-42CC4CA4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61517"/>
            <a:ext cx="5294716" cy="38386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E9F8E0-78EC-691A-C0B4-1207A7D0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61519"/>
            <a:ext cx="5294715" cy="383867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EF39CF9-3226-15C3-AFB6-CB2F24D9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845" y="4743540"/>
            <a:ext cx="375134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Opposite trends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TCGA: CD163, MRC1 strongly negative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-0.39)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CPTAC: CD163, MRC1 weakly positive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+0.10)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explanations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Post-translational regulation differences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proteomics sensitivity for immune proteins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patient cohorts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62CA9-196E-4084-03FB-99E4569E36CB}"/>
              </a:ext>
            </a:extLst>
          </p:cNvPr>
          <p:cNvSpPr txBox="1"/>
          <p:nvPr/>
        </p:nvSpPr>
        <p:spPr>
          <a:xfrm>
            <a:off x="10271200" y="5530334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359464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33E3E2-494A-AB95-C004-D37852F35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41887"/>
              </p:ext>
            </p:extLst>
          </p:nvPr>
        </p:nvGraphicFramePr>
        <p:xfrm>
          <a:off x="1303020" y="2514600"/>
          <a:ext cx="9585960" cy="1828800"/>
        </p:xfrm>
        <a:graphic>
          <a:graphicData uri="http://schemas.openxmlformats.org/drawingml/2006/table">
            <a:tbl>
              <a:tblPr/>
              <a:tblGrid>
                <a:gridCol w="3195320">
                  <a:extLst>
                    <a:ext uri="{9D8B030D-6E8A-4147-A177-3AD203B41FA5}">
                      <a16:colId xmlns:a16="http://schemas.microsoft.com/office/drawing/2014/main" val="2723625280"/>
                    </a:ext>
                  </a:extLst>
                </a:gridCol>
                <a:gridCol w="3195320">
                  <a:extLst>
                    <a:ext uri="{9D8B030D-6E8A-4147-A177-3AD203B41FA5}">
                      <a16:colId xmlns:a16="http://schemas.microsoft.com/office/drawing/2014/main" val="3534550005"/>
                    </a:ext>
                  </a:extLst>
                </a:gridCol>
                <a:gridCol w="3195320">
                  <a:extLst>
                    <a:ext uri="{9D8B030D-6E8A-4147-A177-3AD203B41FA5}">
                      <a16:colId xmlns:a16="http://schemas.microsoft.com/office/drawing/2014/main" val="1376711628"/>
                    </a:ext>
                  </a:extLst>
                </a:gridCol>
              </a:tblGrid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TCGA (mRNA)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CPTAC (Protein)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585711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93.4%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47.5%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138552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Significant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33 markers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markers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64403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Top correlation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CD163 (</a:t>
                      </a:r>
                      <a:r>
                        <a:rPr lang="el-GR"/>
                        <a:t>ρ=-0.39)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TMEM119 (</a:t>
                      </a:r>
                      <a:r>
                        <a:rPr lang="el-GR" dirty="0"/>
                        <a:t>ρ=+0.16)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294458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M2 pattern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Strong negative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Weak positive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29709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3A01D27-EF4F-724E-DD1E-9DA5AD98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787" y="1621108"/>
            <a:ext cx="11114157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Comparison Box: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1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F0B791E6-A66C-84C7-CA74-4E5D8F45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2905"/>
            <a:ext cx="5291666" cy="3532189"/>
          </a:xfrm>
          <a:prstGeom prst="rect">
            <a:avLst/>
          </a:prstGeom>
        </p:spPr>
      </p:pic>
      <p:pic>
        <p:nvPicPr>
          <p:cNvPr id="9" name="Picture 8" descr="A graph of a number of red and green bars&#10;&#10;AI-generated content may be incorrect.">
            <a:extLst>
              <a:ext uri="{FF2B5EF4-FFF2-40B4-BE49-F238E27FC236}">
                <a16:creationId xmlns:a16="http://schemas.microsoft.com/office/drawing/2014/main" id="{A015B378-3B89-196B-5413-6A0490D0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41500"/>
            <a:ext cx="5291667" cy="31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7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B9CA3-A2AA-F4DC-FE67-D2CA60512260}"/>
              </a:ext>
            </a:extLst>
          </p:cNvPr>
          <p:cNvSpPr txBox="1"/>
          <p:nvPr/>
        </p:nvSpPr>
        <p:spPr>
          <a:xfrm>
            <a:off x="768625" y="914401"/>
            <a:ext cx="968733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Future Directions – DGAT1 in GBM (Metabolism–Immune Axis)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Subtype &amp; </a:t>
            </a:r>
            <a:r>
              <a:rPr lang="en-US" dirty="0" err="1"/>
              <a:t>scRNA</a:t>
            </a:r>
            <a:r>
              <a:rPr lang="en-US" dirty="0"/>
              <a:t>-seq → tumor vs TAM compartment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mRNA &amp; proteomics (TCGA vs CPTAC)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GSVA: lipid metabolism ↔ immune suppression pathways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Experimental Validation</a:t>
            </a:r>
          </a:p>
          <a:p>
            <a:r>
              <a:rPr lang="en-US" b="1" dirty="0"/>
              <a:t>In vitro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DGAT1 KO in GBM→ LDs &amp; cytokines</a:t>
            </a:r>
          </a:p>
          <a:p>
            <a:r>
              <a:rPr lang="en-US" b="1" dirty="0"/>
              <a:t>In vivo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Implant DGAT1-KO tumors → test immune infiltration (CD8, Tregs, TAMs)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Cx3cr1-CreER / Tmem119-CreER</a:t>
            </a:r>
            <a:r>
              <a:rPr lang="en-US" dirty="0"/>
              <a:t> for </a:t>
            </a:r>
            <a:r>
              <a:rPr lang="en-US" b="1" dirty="0"/>
              <a:t>inducible DGAT1 KO in macrophages &amp; microglia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± DGAT1 inhibitor → rescue/phenocopy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2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4A21-DA9B-14C3-0670-3E932ECA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774" y="3015560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033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40100-4AC3-0D67-3BDB-FE2AE242F4B7}"/>
              </a:ext>
            </a:extLst>
          </p:cNvPr>
          <p:cNvSpPr txBox="1"/>
          <p:nvPr/>
        </p:nvSpPr>
        <p:spPr>
          <a:xfrm>
            <a:off x="3048802" y="1584747"/>
            <a:ext cx="6097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two papers provide robust experimental evidence that DGAT1 drives immunosuppressive TAMs: Wu et al. 2019 offers the strongest mechanistic proof in colon cancer models, </a:t>
            </a:r>
            <a:r>
              <a:rPr lang="en-US" dirty="0">
                <a:hlinkClick r:id="rId2"/>
              </a:rPr>
              <a:t>PubMed Centralnih</a:t>
            </a:r>
            <a:r>
              <a:rPr lang="en-US" dirty="0"/>
              <a:t> while He et al. 2021 provides clinical validation in gastric cancer patients. </a:t>
            </a:r>
            <a:r>
              <a:rPr lang="en-US" dirty="0">
                <a:hlinkClick r:id="rId3"/>
              </a:rPr>
              <a:t>PubMed Central +5</a:t>
            </a:r>
            <a:r>
              <a:rPr lang="en-US" dirty="0"/>
              <a:t> Claims that "DGAT1 inhibition increases CD8+ infiltration" are not supported by current literature—in fact, the opposite was observed. </a:t>
            </a:r>
            <a:r>
              <a:rPr lang="en-US" dirty="0">
                <a:hlinkClick r:id="rId2"/>
              </a:rPr>
              <a:t>nihPubMed Central</a:t>
            </a:r>
            <a:r>
              <a:rPr lang="en-US" dirty="0"/>
              <a:t> The relationship between DGAT1 and tumor immunity centers almost exclusively on macrophages, </a:t>
            </a:r>
            <a:r>
              <a:rPr lang="en-US" dirty="0">
                <a:hlinkClick r:id="rId4"/>
              </a:rPr>
              <a:t>Nature +2</a:t>
            </a:r>
            <a:r>
              <a:rPr lang="en-US" dirty="0"/>
              <a:t> leaving T cell biology unexplored. This represents both a significant limitation of current knowledge and an opportunity for future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339584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F93B2C96-5854-C3DE-DBF8-88368FC2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1864"/>
            <a:ext cx="5291666" cy="4114272"/>
          </a:xfrm>
          <a:prstGeom prst="rect">
            <a:avLst/>
          </a:prstGeom>
        </p:spPr>
      </p:pic>
      <p:pic>
        <p:nvPicPr>
          <p:cNvPr id="7" name="Picture 6" descr="A chart of a graph&#10;&#10;AI-generated content may be incorrect.">
            <a:extLst>
              <a:ext uri="{FF2B5EF4-FFF2-40B4-BE49-F238E27FC236}">
                <a16:creationId xmlns:a16="http://schemas.microsoft.com/office/drawing/2014/main" id="{3AF0429E-2354-410C-632C-DD5428F4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04155"/>
            <a:ext cx="5291667" cy="38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different colored boxes&#10;&#10;AI-generated content may be incorrect.">
            <a:extLst>
              <a:ext uri="{FF2B5EF4-FFF2-40B4-BE49-F238E27FC236}">
                <a16:creationId xmlns:a16="http://schemas.microsoft.com/office/drawing/2014/main" id="{DDE5959D-F2B5-3E03-C94C-76DBC38F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1888"/>
            <a:ext cx="5294716" cy="35342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C2EA4BCC-E021-9772-A8EE-7C8D14DA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43482"/>
            <a:ext cx="5294715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78674-2AAC-2FDF-75C4-315430A5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29" y="1143196"/>
            <a:ext cx="5624746" cy="4218558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69FBB00-81AE-43B8-441D-5706FFA7C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1194816"/>
            <a:ext cx="5624747" cy="4218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FE646-A007-2FB4-1742-97FF49482C41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319422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0BB10E-2FCF-1E2C-B756-E3B4A534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8873"/>
            <a:ext cx="4843866" cy="49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AD3DC2-4AA9-9764-C928-C587CE5E813B}"/>
              </a:ext>
            </a:extLst>
          </p:cNvPr>
          <p:cNvSpPr txBox="1"/>
          <p:nvPr/>
        </p:nvSpPr>
        <p:spPr>
          <a:xfrm>
            <a:off x="139700" y="5107332"/>
            <a:ext cx="47763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Cheng X, Geng F, Pan M, Wu X, Zhong Y, Wang C, Tian Z, Cheng C, Zhang R,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Puduvalli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V,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Horbinski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C, Mo X, Han X, Chakravarti A, Guo D. Targeting DGAT1 Ameliorates Glioblastoma by Increasing Fat Catabolism and Oxidative Stress. Cell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Metab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. 2020 Aug 4;32(2):229-242.e8.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: 10.1016/j.cmet.2020.06.002.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Epub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2020 Jun 18. PMID: 32559414; PMCID: PMC7415721.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DD84A-88BC-157B-F8FE-3BE1DB74B8E6}"/>
              </a:ext>
            </a:extLst>
          </p:cNvPr>
          <p:cNvSpPr txBox="1"/>
          <p:nvPr/>
        </p:nvSpPr>
        <p:spPr>
          <a:xfrm>
            <a:off x="6429582" y="696286"/>
            <a:ext cx="39069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DGAT1 Active (left panel)</a:t>
            </a:r>
            <a:endParaRPr lang="en-US" dirty="0"/>
          </a:p>
          <a:p>
            <a:r>
              <a:rPr lang="en-US" dirty="0"/>
              <a:t>Free fatty acids (FFAs) esterified → triacylglycerols (TGs)</a:t>
            </a:r>
          </a:p>
          <a:p>
            <a:r>
              <a:rPr lang="en-US" dirty="0"/>
              <a:t>Stored in </a:t>
            </a:r>
            <a:r>
              <a:rPr lang="en-US" b="1" dirty="0"/>
              <a:t>lipid droplets (LDs)</a:t>
            </a:r>
            <a:endParaRPr lang="en-US" dirty="0"/>
          </a:p>
          <a:p>
            <a:r>
              <a:rPr lang="en-US" dirty="0"/>
              <a:t>Prevents </a:t>
            </a:r>
            <a:r>
              <a:rPr lang="en-US" dirty="0" err="1"/>
              <a:t>lipotoxicity</a:t>
            </a:r>
            <a:r>
              <a:rPr lang="en-US" dirty="0"/>
              <a:t>, ER stress, ROS buildup</a:t>
            </a:r>
          </a:p>
          <a:p>
            <a:r>
              <a:rPr lang="en-US" b="1" dirty="0"/>
              <a:t>Supports tumor survival &amp; growth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DGAT1 inhibited (</a:t>
            </a:r>
            <a:r>
              <a:rPr lang="en-US" dirty="0"/>
              <a:t>right): </a:t>
            </a:r>
          </a:p>
          <a:p>
            <a:r>
              <a:rPr lang="en-US" dirty="0"/>
              <a:t>FFAs diverted to </a:t>
            </a:r>
            <a:r>
              <a:rPr lang="en-US" b="1" dirty="0"/>
              <a:t>mitochondrial </a:t>
            </a:r>
            <a:r>
              <a:rPr lang="el-GR" b="1" dirty="0"/>
              <a:t>β-</a:t>
            </a:r>
            <a:r>
              <a:rPr lang="en-US" b="1" dirty="0"/>
              <a:t>oxidation (via CPT1A)</a:t>
            </a:r>
            <a:endParaRPr lang="en-US" dirty="0"/>
          </a:p>
          <a:p>
            <a:r>
              <a:rPr lang="en-US" dirty="0"/>
              <a:t>Lipid imbalance + ceramide accumulation</a:t>
            </a:r>
          </a:p>
          <a:p>
            <a:r>
              <a:rPr lang="en-US" dirty="0"/>
              <a:t>↑ ER stress, ↑ ROS, cytochrome c release → apoptosis</a:t>
            </a:r>
          </a:p>
          <a:p>
            <a:r>
              <a:rPr lang="en-US" b="1" dirty="0"/>
              <a:t>Suppresses tumor growth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94536-AF4D-A027-5408-AB21EB6E3D27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195232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5187999F-CA7E-2882-1E3E-6103B54A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8" y="801914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5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of colorful squares&#10;&#10;AI-generated content may be incorrect.">
            <a:extLst>
              <a:ext uri="{FF2B5EF4-FFF2-40B4-BE49-F238E27FC236}">
                <a16:creationId xmlns:a16="http://schemas.microsoft.com/office/drawing/2014/main" id="{6A5A1F1F-A234-91EA-9D54-DAA638BF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6"/>
            <a:ext cx="5291666" cy="3968748"/>
          </a:xfrm>
          <a:prstGeom prst="rect">
            <a:avLst/>
          </a:prstGeom>
        </p:spPr>
      </p:pic>
      <p:pic>
        <p:nvPicPr>
          <p:cNvPr id="7" name="Picture 6" descr="A red and blue squares&#10;&#10;AI-generated content may be incorrect.">
            <a:extLst>
              <a:ext uri="{FF2B5EF4-FFF2-40B4-BE49-F238E27FC236}">
                <a16:creationId xmlns:a16="http://schemas.microsoft.com/office/drawing/2014/main" id="{4B0A35D0-5E3D-C9A5-7DBA-A838BCEA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23557-5727-E7F6-3D33-18DE7C628F52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179853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39775-14BD-1FFF-EEC8-E5636CFE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6"/>
            <a:ext cx="5291666" cy="3968748"/>
          </a:xfrm>
          <a:prstGeom prst="rect">
            <a:avLst/>
          </a:prstGeom>
        </p:spPr>
      </p:pic>
      <p:pic>
        <p:nvPicPr>
          <p:cNvPr id="5" name="Picture 4" descr="A blue and red squares&#10;&#10;AI-generated content may be incorrect.">
            <a:extLst>
              <a:ext uri="{FF2B5EF4-FFF2-40B4-BE49-F238E27FC236}">
                <a16:creationId xmlns:a16="http://schemas.microsoft.com/office/drawing/2014/main" id="{08815033-BDA3-04C8-3789-AE24DE39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6CD38-D6F4-C6C1-832C-897EBE1AA332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305978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05BB8A-AC62-93E9-CA31-555D1617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444625"/>
            <a:ext cx="5291667" cy="3968749"/>
          </a:xfrm>
          <a:prstGeom prst="rect">
            <a:avLst/>
          </a:prstGeom>
        </p:spPr>
      </p:pic>
      <p:pic>
        <p:nvPicPr>
          <p:cNvPr id="5" name="Picture 4" descr="A red and blue squares&#10;&#10;AI-generated content may be incorrect.">
            <a:extLst>
              <a:ext uri="{FF2B5EF4-FFF2-40B4-BE49-F238E27FC236}">
                <a16:creationId xmlns:a16="http://schemas.microsoft.com/office/drawing/2014/main" id="{17F9A4BA-A4F3-BF5C-238D-3E269576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E231A-854D-AB41-6CEC-E4F77CA421CB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77697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white surface&#10;&#10;AI-generated content may be incorrect.">
            <a:extLst>
              <a:ext uri="{FF2B5EF4-FFF2-40B4-BE49-F238E27FC236}">
                <a16:creationId xmlns:a16="http://schemas.microsoft.com/office/drawing/2014/main" id="{99F27265-2D49-AEC9-277B-C71093C0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64" y="643466"/>
            <a:ext cx="64968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C87611-3D4E-C5D6-0C80-FA38515A2429}"/>
              </a:ext>
            </a:extLst>
          </p:cNvPr>
          <p:cNvSpPr txBox="1"/>
          <p:nvPr/>
        </p:nvSpPr>
        <p:spPr>
          <a:xfrm>
            <a:off x="581488" y="185467"/>
            <a:ext cx="6098958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Immunomodulatory activity of DGAT1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E12A39B6-1C6D-72D9-FC23-0244C5A9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6" y="776447"/>
            <a:ext cx="7443372" cy="47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D793E0-DFCE-48DF-917F-64DC4EA45266}"/>
              </a:ext>
            </a:extLst>
          </p:cNvPr>
          <p:cNvSpPr txBox="1"/>
          <p:nvPr/>
        </p:nvSpPr>
        <p:spPr>
          <a:xfrm>
            <a:off x="327379" y="5921755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 err="1">
                <a:effectLst/>
              </a:rPr>
              <a:t>Oleszycka</a:t>
            </a:r>
            <a:r>
              <a:rPr lang="en-US" sz="1600" dirty="0">
                <a:effectLst/>
              </a:rPr>
              <a:t>, E., </a:t>
            </a:r>
            <a:r>
              <a:rPr lang="en-US" sz="1600" dirty="0" err="1">
                <a:effectLst/>
              </a:rPr>
              <a:t>Kwiecień</a:t>
            </a:r>
            <a:r>
              <a:rPr lang="en-US" sz="1600" dirty="0">
                <a:effectLst/>
              </a:rPr>
              <a:t>, K., Grygier, B., Cichy, J., &amp; Kwiecińska, P. (2025). The many faces of DGAT1. </a:t>
            </a:r>
            <a:r>
              <a:rPr lang="en-US" sz="1600" i="1" dirty="0">
                <a:effectLst/>
              </a:rPr>
              <a:t>Life Sciences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362</a:t>
            </a:r>
            <a:r>
              <a:rPr lang="en-US" sz="1600" dirty="0">
                <a:effectLst/>
              </a:rPr>
              <a:t>, 123322. </a:t>
            </a:r>
            <a:r>
              <a:rPr lang="en-US" sz="1600" dirty="0">
                <a:effectLst/>
                <a:hlinkClick r:id="rId3"/>
              </a:rPr>
              <a:t>https://doi.org/10.1016/j.lfs.2024.123322</a:t>
            </a:r>
            <a:endParaRPr lang="en-US" sz="16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9378C-6AE5-2C87-2324-091BEC3F754D}"/>
              </a:ext>
            </a:extLst>
          </p:cNvPr>
          <p:cNvSpPr txBox="1"/>
          <p:nvPr/>
        </p:nvSpPr>
        <p:spPr>
          <a:xfrm>
            <a:off x="7628708" y="696396"/>
            <a:ext cx="456329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A. Macrophages &amp; Innate Lymphoid Cells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DGAT1 → lipid droplet (LD) formation from FFAs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Fuels production of cytokines &amp; lipid mediators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👉 </a:t>
            </a:r>
            <a:r>
              <a:rPr lang="en-US" sz="1400" b="1" dirty="0"/>
              <a:t>Effect:</a:t>
            </a:r>
            <a:r>
              <a:rPr lang="en-US" sz="1400" dirty="0"/>
              <a:t> </a:t>
            </a:r>
            <a:r>
              <a:rPr lang="en-US" sz="1400" i="1" dirty="0"/>
              <a:t>Pro-inflammatory / immune-activating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 err="1"/>
              <a:t>Oleszycka</a:t>
            </a:r>
            <a:r>
              <a:rPr lang="en-US" sz="1400" dirty="0"/>
              <a:t> et al., </a:t>
            </a:r>
            <a:r>
              <a:rPr lang="en-US" sz="1400" i="1" dirty="0"/>
              <a:t>Life Sci</a:t>
            </a:r>
            <a:r>
              <a:rPr lang="en-US" sz="1400" dirty="0"/>
              <a:t> 2024/25 (review); Wu et al., </a:t>
            </a:r>
            <a:r>
              <a:rPr lang="en-US" sz="1400" i="1" dirty="0"/>
              <a:t>Cancer Immunol Res</a:t>
            </a:r>
            <a:r>
              <a:rPr lang="en-US" sz="1400" dirty="0"/>
              <a:t> 2019 (colon cancer TAMs)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B. T cells (Treg differentiation)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DGAT1–retinoic acid (RA) axis → FoxP3 induction, Treg expansion (CD25+, FoxP3+)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👉 </a:t>
            </a:r>
            <a:r>
              <a:rPr lang="en-US" sz="1400" b="1" dirty="0"/>
              <a:t>Effect:</a:t>
            </a:r>
            <a:r>
              <a:rPr lang="en-US" sz="1400" dirty="0"/>
              <a:t> </a:t>
            </a:r>
            <a:r>
              <a:rPr lang="en-US" sz="1400" i="1" dirty="0"/>
              <a:t>Immunosuppressive</a:t>
            </a:r>
            <a:r>
              <a:rPr lang="en-US" sz="1400" dirty="0"/>
              <a:t> (expands Tregs, dampens effector immunity)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Source:</a:t>
            </a:r>
            <a:r>
              <a:rPr lang="en-US" sz="1400" dirty="0"/>
              <a:t> Zaiss/Wang et al., </a:t>
            </a:r>
            <a:r>
              <a:rPr lang="en-US" sz="1400" i="1" dirty="0"/>
              <a:t>PNAS</a:t>
            </a:r>
            <a:r>
              <a:rPr lang="en-US" sz="1400" dirty="0"/>
              <a:t> 2019 (autoimmune disease model, not cancer)</a:t>
            </a:r>
          </a:p>
          <a:p>
            <a:pPr>
              <a:buNone/>
            </a:pPr>
            <a:endParaRPr lang="en-US" sz="1400" dirty="0"/>
          </a:p>
          <a:p>
            <a:r>
              <a:rPr lang="en-US" sz="1400" b="1" dirty="0"/>
              <a:t>C. Neutrophils</a:t>
            </a:r>
            <a:br>
              <a:rPr lang="en-US" sz="1400" b="1" dirty="0"/>
            </a:br>
            <a:r>
              <a:rPr lang="en-US" sz="1400" dirty="0"/>
              <a:t>DGAT1 deficiency → ↑ RA accumulation → impaired chemotaxis toward </a:t>
            </a:r>
            <a:r>
              <a:rPr lang="en-US" sz="1400" dirty="0" err="1"/>
              <a:t>chemoattractants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Normal DGAT1 = maintains neutrophil migration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👉 </a:t>
            </a:r>
            <a:r>
              <a:rPr lang="en-US" sz="1400" b="1" dirty="0"/>
              <a:t>Effect:</a:t>
            </a:r>
            <a:r>
              <a:rPr lang="en-US" sz="1400" dirty="0"/>
              <a:t> </a:t>
            </a:r>
            <a:r>
              <a:rPr lang="en-US" sz="1400" i="1" dirty="0"/>
              <a:t>DGAT1 loss = suppressive</a:t>
            </a:r>
            <a:r>
              <a:rPr lang="en-US" sz="1400" dirty="0"/>
              <a:t> (↓ neutrophil infiltration)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 err="1"/>
              <a:t>Uchańska</a:t>
            </a:r>
            <a:r>
              <a:rPr lang="en-US" sz="1400" dirty="0"/>
              <a:t> et al., </a:t>
            </a:r>
            <a:r>
              <a:rPr lang="en-US" sz="1400" i="1" dirty="0"/>
              <a:t>Inflamm Res</a:t>
            </a:r>
            <a:r>
              <a:rPr lang="en-US" sz="1400" dirty="0"/>
              <a:t> 2024 (psoriasis model)</a:t>
            </a:r>
          </a:p>
          <a:p>
            <a:pPr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1000-1E08-12AD-0E95-7E30B8D690ED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363433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046E3-9386-B2EC-91EC-0EACC8E269ED}"/>
              </a:ext>
            </a:extLst>
          </p:cNvPr>
          <p:cNvSpPr txBox="1"/>
          <p:nvPr/>
        </p:nvSpPr>
        <p:spPr>
          <a:xfrm>
            <a:off x="437321" y="632003"/>
            <a:ext cx="113173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Background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DGAT1: key lipid droplet enzyme, connects fatty acid metabolism to immunity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Immunology: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Macrophages/ILCs</a:t>
            </a:r>
            <a:r>
              <a:rPr lang="en-US" dirty="0"/>
              <a:t> → pro-inflammatory (LD-driven cytokines)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Tregs</a:t>
            </a:r>
            <a:r>
              <a:rPr lang="en-US" dirty="0"/>
              <a:t> → immunosuppressive (FoxP3+ CD25+)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Neutrophils</a:t>
            </a:r>
            <a:r>
              <a:rPr lang="en-US" dirty="0"/>
              <a:t> → DGAT1 needed for migration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Gap in Knowledge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GBM, DGAT1 is </a:t>
            </a:r>
            <a:r>
              <a:rPr lang="en-US" b="1" dirty="0"/>
              <a:t>upregulated in tumor cells</a:t>
            </a:r>
            <a:r>
              <a:rPr lang="en-US" dirty="0"/>
              <a:t> (Guo Lab, </a:t>
            </a:r>
            <a:r>
              <a:rPr lang="en-US" i="1" dirty="0"/>
              <a:t>Cell </a:t>
            </a:r>
            <a:r>
              <a:rPr lang="en-US" i="1" dirty="0" err="1"/>
              <a:t>Metab</a:t>
            </a:r>
            <a:r>
              <a:rPr lang="en-US" dirty="0"/>
              <a:t> 2020)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But: </a:t>
            </a:r>
            <a:r>
              <a:rPr lang="en-US" b="1" dirty="0"/>
              <a:t>immune consequences remain unexplored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integrated view of </a:t>
            </a:r>
            <a:r>
              <a:rPr lang="en-US" b="1" dirty="0"/>
              <a:t>tumor metabolism ↔ immune infiltration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My Project Rationale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if DGAT1 shapes GBM immune landscape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Multi-omics strategy: TCGA/CGGA RNA → CPTAC protein → immune marker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determine if </a:t>
            </a:r>
            <a:r>
              <a:rPr lang="en-US" b="1" dirty="0"/>
              <a:t>DGAT1-high tumors are “immune cold” or “immune suppressive”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1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colorful dots&#10;&#10;AI-generated content may be incorrect.">
            <a:extLst>
              <a:ext uri="{FF2B5EF4-FFF2-40B4-BE49-F238E27FC236}">
                <a16:creationId xmlns:a16="http://schemas.microsoft.com/office/drawing/2014/main" id="{F88936B2-2232-97DA-9F35-A37958F7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4330"/>
            <a:ext cx="10905066" cy="3625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FD237-C51A-7AD3-47FC-CC485ED44F6B}"/>
              </a:ext>
            </a:extLst>
          </p:cNvPr>
          <p:cNvSpPr txBox="1"/>
          <p:nvPr/>
        </p:nvSpPr>
        <p:spPr>
          <a:xfrm>
            <a:off x="10229594" y="335840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5968F-0207-9A4A-D83D-91AD209A9630}"/>
              </a:ext>
            </a:extLst>
          </p:cNvPr>
          <p:cNvSpPr txBox="1"/>
          <p:nvPr/>
        </p:nvSpPr>
        <p:spPr>
          <a:xfrm>
            <a:off x="212651" y="4809420"/>
            <a:ext cx="4295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TCGA-GBM FIXED DOWNLOAD &amp; PREPROCESSING</a:t>
            </a:r>
          </a:p>
          <a:p>
            <a:r>
              <a:rPr lang="en-US" sz="1200" dirty="0"/>
              <a:t>Processing date: 2025-09-30</a:t>
            </a:r>
          </a:p>
          <a:p>
            <a:r>
              <a:rPr lang="en-US" sz="1200" dirty="0" err="1"/>
              <a:t>TCGAbiolinks</a:t>
            </a:r>
            <a:r>
              <a:rPr lang="en-US" sz="1200" dirty="0"/>
              <a:t> version: 2.25.3</a:t>
            </a:r>
          </a:p>
          <a:p>
            <a:endParaRPr lang="en-US" sz="1200" dirty="0"/>
          </a:p>
          <a:p>
            <a:r>
              <a:rPr lang="en-US" sz="1200" b="1" dirty="0"/>
              <a:t>FINAL COHORT:</a:t>
            </a:r>
          </a:p>
          <a:p>
            <a:r>
              <a:rPr lang="en-US" sz="1200" dirty="0"/>
              <a:t>  Patients: 268</a:t>
            </a:r>
          </a:p>
          <a:p>
            <a:r>
              <a:rPr lang="en-US" sz="1200" dirty="0"/>
              <a:t>  Genes: 23510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192CF-08C7-356D-052C-FE3DC9B94498}"/>
              </a:ext>
            </a:extLst>
          </p:cNvPr>
          <p:cNvSpPr txBox="1"/>
          <p:nvPr/>
        </p:nvSpPr>
        <p:spPr>
          <a:xfrm>
            <a:off x="4362893" y="4809420"/>
            <a:ext cx="346621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SURVIVAL DATA:</a:t>
            </a:r>
          </a:p>
          <a:p>
            <a:r>
              <a:rPr lang="en-US" sz="1200" dirty="0"/>
              <a:t>  Events: 228 (85.1%)</a:t>
            </a:r>
          </a:p>
          <a:p>
            <a:r>
              <a:rPr lang="en-US" sz="1200" dirty="0"/>
              <a:t>  Censored: 40 (14.9%)</a:t>
            </a:r>
          </a:p>
          <a:p>
            <a:r>
              <a:rPr lang="en-US" sz="1200" dirty="0"/>
              <a:t>  Median OS (events): 1.06 years</a:t>
            </a:r>
          </a:p>
          <a:p>
            <a:r>
              <a:rPr lang="en-US" sz="1200" dirty="0"/>
              <a:t>  Median follow-up (censored): 0.66 years</a:t>
            </a:r>
          </a:p>
          <a:p>
            <a:endParaRPr lang="en-US" sz="1200" dirty="0"/>
          </a:p>
          <a:p>
            <a:r>
              <a:rPr lang="en-US" sz="1200" b="1" dirty="0"/>
              <a:t>QC CHECKS:</a:t>
            </a:r>
          </a:p>
          <a:p>
            <a:r>
              <a:rPr lang="en-US" sz="1200" dirty="0"/>
              <a:t>  Event rate: 70-85% expected | 85.1% observed | FAIL</a:t>
            </a:r>
          </a:p>
          <a:p>
            <a:r>
              <a:rPr lang="en-US" sz="1200" dirty="0"/>
              <a:t>  Median OS: 0.8-2.0 y expected | 1.06 y observed |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FBE51-24E3-835F-F81C-125382F09F38}"/>
              </a:ext>
            </a:extLst>
          </p:cNvPr>
          <p:cNvSpPr txBox="1"/>
          <p:nvPr/>
        </p:nvSpPr>
        <p:spPr>
          <a:xfrm>
            <a:off x="8370341" y="4809420"/>
            <a:ext cx="25651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VALIDATION GENES:</a:t>
            </a:r>
          </a:p>
          <a:p>
            <a:r>
              <a:rPr lang="en-US" sz="1200" dirty="0"/>
              <a:t>  EGFR: p=0.0033</a:t>
            </a:r>
          </a:p>
          <a:p>
            <a:r>
              <a:rPr lang="en-US" sz="1200" dirty="0"/>
              <a:t>  TP53: p=0.0773</a:t>
            </a:r>
          </a:p>
          <a:p>
            <a:r>
              <a:rPr lang="en-US" sz="1200" dirty="0"/>
              <a:t>  PTEN: p=0.0219</a:t>
            </a:r>
          </a:p>
          <a:p>
            <a:r>
              <a:rPr lang="en-US" sz="1200" dirty="0"/>
              <a:t>  IDH1: p=0.0264</a:t>
            </a:r>
          </a:p>
          <a:p>
            <a:r>
              <a:rPr lang="en-US" sz="1200" dirty="0"/>
              <a:t>  Significant: 3 / 4</a:t>
            </a:r>
          </a:p>
          <a:p>
            <a:endParaRPr lang="en-US" sz="1200" b="1" dirty="0"/>
          </a:p>
          <a:p>
            <a:r>
              <a:rPr lang="en-US" sz="1200" b="1" dirty="0"/>
              <a:t>DATA PROVENANCE:</a:t>
            </a:r>
          </a:p>
          <a:p>
            <a:r>
              <a:rPr lang="en-US" sz="1200" dirty="0"/>
              <a:t>  Source: TCGA GDC Data Portal</a:t>
            </a:r>
          </a:p>
          <a:p>
            <a:r>
              <a:rPr lang="en-US" sz="1200" dirty="0"/>
              <a:t>  Project: TCGA-GBM</a:t>
            </a:r>
          </a:p>
          <a:p>
            <a:r>
              <a:rPr lang="en-US" sz="1200" dirty="0"/>
              <a:t>  Workflow: STAR - Counts</a:t>
            </a:r>
          </a:p>
        </p:txBody>
      </p:sp>
    </p:spTree>
    <p:extLst>
      <p:ext uri="{BB962C8B-B14F-4D97-AF65-F5344CB8AC3E}">
        <p14:creationId xmlns:p14="http://schemas.microsoft.com/office/powerpoint/2010/main" val="366942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B6A81-5B85-4454-068D-B6E03E1E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45" y="1307150"/>
            <a:ext cx="5294716" cy="44078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cancer patient&#10;&#10;AI-generated content may be incorrect.">
            <a:extLst>
              <a:ext uri="{FF2B5EF4-FFF2-40B4-BE49-F238E27FC236}">
                <a16:creationId xmlns:a16="http://schemas.microsoft.com/office/drawing/2014/main" id="{773B49CB-BC39-D1E4-EE5E-5DB2D7B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8" y="1307150"/>
            <a:ext cx="5294715" cy="440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3387-6AD5-BA53-58F7-C606277CC61C}"/>
              </a:ext>
            </a:extLst>
          </p:cNvPr>
          <p:cNvSpPr txBox="1"/>
          <p:nvPr/>
        </p:nvSpPr>
        <p:spPr>
          <a:xfrm>
            <a:off x="10303283" y="667901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52219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203AC1C-2C67-2E3B-72D7-D1FD07C5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0424"/>
            <a:ext cx="5294716" cy="30312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9F97D2EA-DF62-9AC1-B5F9-7C54797C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90425"/>
            <a:ext cx="5294715" cy="303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9197B-046C-2803-E0E6-7846E49E0714}"/>
              </a:ext>
            </a:extLst>
          </p:cNvPr>
          <p:cNvSpPr txBox="1"/>
          <p:nvPr/>
        </p:nvSpPr>
        <p:spPr>
          <a:xfrm>
            <a:off x="546737" y="4131171"/>
            <a:ext cx="529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Key Points: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57 immune markers analyzed across 268 GBM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Strong negative associations</a:t>
            </a:r>
            <a:r>
              <a:rPr lang="en-US" sz="1400" dirty="0"/>
              <a:t> with M2/TAM markers (left side):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CD163, MRC1 (</a:t>
            </a:r>
            <a:r>
              <a:rPr lang="el-GR" sz="1400" dirty="0"/>
              <a:t>ρ ≈ -0.39, </a:t>
            </a:r>
            <a:r>
              <a:rPr lang="en-US" sz="1400" dirty="0"/>
              <a:t>FDR &lt; 0.001) - M2 macrophages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IL10 (</a:t>
            </a:r>
            <a:r>
              <a:rPr lang="el-GR" sz="1400" dirty="0"/>
              <a:t>ρ = -0.36, </a:t>
            </a:r>
            <a:r>
              <a:rPr lang="en-US" sz="1400" dirty="0"/>
              <a:t>FDR &lt; 0.001) - Immunosuppressive cytokine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S100A9 (</a:t>
            </a:r>
            <a:r>
              <a:rPr lang="el-GR" sz="1400" dirty="0"/>
              <a:t>ρ = -0.30, </a:t>
            </a:r>
            <a:r>
              <a:rPr lang="en-US" sz="1400" dirty="0"/>
              <a:t>FDR &lt; 0.001) - MDSCs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Positive associations</a:t>
            </a:r>
            <a:r>
              <a:rPr lang="en-US" sz="1400" dirty="0"/>
              <a:t> with Treg markers (right side):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FOXP3 (</a:t>
            </a:r>
            <a:r>
              <a:rPr lang="el-GR" sz="1400" dirty="0"/>
              <a:t>ρ = +0.33, </a:t>
            </a:r>
            <a:r>
              <a:rPr lang="en-US" sz="1400" dirty="0"/>
              <a:t>FDR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LAG3 (</a:t>
            </a:r>
            <a:r>
              <a:rPr lang="el-GR" sz="1400" dirty="0"/>
              <a:t>ρ = +0.33, </a:t>
            </a:r>
            <a:r>
              <a:rPr lang="en-US" sz="1400" dirty="0"/>
              <a:t>FDR &lt; 0.001) - Exhaustion marker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2B222-8533-DC2B-AB1A-FAA73D85A9DB}"/>
              </a:ext>
            </a:extLst>
          </p:cNvPr>
          <p:cNvSpPr txBox="1"/>
          <p:nvPr/>
        </p:nvSpPr>
        <p:spPr>
          <a:xfrm>
            <a:off x="6160963" y="4362988"/>
            <a:ext cx="56237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Key Points: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Immunosuppressive markers</a:t>
            </a:r>
            <a:r>
              <a:rPr lang="en-US" sz="1400" dirty="0"/>
              <a:t> (red): Negative correlations (17/20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M2, TAM, MDSC, checkpoint markers reduced in DGAT1-high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Anti-tumor markers</a:t>
            </a:r>
            <a:r>
              <a:rPr lang="en-US" sz="1400" dirty="0"/>
              <a:t> (green): Limited associations (6/23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Weak negative trends for CD8 T cell and NK markers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Dysfunctional markers</a:t>
            </a:r>
            <a:r>
              <a:rPr lang="en-US" sz="1400" dirty="0"/>
              <a:t> (gray): Mixed patterns (5/6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Complex T cell exhaustion signatures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A03CD-FA7A-5E0B-9429-0CC6A4FC94B7}"/>
              </a:ext>
            </a:extLst>
          </p:cNvPr>
          <p:cNvSpPr txBox="1"/>
          <p:nvPr/>
        </p:nvSpPr>
        <p:spPr>
          <a:xfrm>
            <a:off x="10373004" y="610365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193298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17BBF-76ED-D1FB-8329-5AA60BDA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62" y="14811"/>
            <a:ext cx="3913676" cy="5571066"/>
          </a:xfrm>
          <a:prstGeom prst="rect">
            <a:avLst/>
          </a:prstGeom>
        </p:spPr>
      </p:pic>
      <p:pic>
        <p:nvPicPr>
          <p:cNvPr id="7" name="Picture 6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598EEF38-1116-C6EE-EC33-DF394BF0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60" y="14811"/>
            <a:ext cx="3913676" cy="557106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B8A75F5-F972-A255-9BD3-78775C64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8630F-9564-41B7-F215-3CCD0433A520}"/>
              </a:ext>
            </a:extLst>
          </p:cNvPr>
          <p:cNvSpPr txBox="1"/>
          <p:nvPr/>
        </p:nvSpPr>
        <p:spPr>
          <a:xfrm>
            <a:off x="4375700" y="4719531"/>
            <a:ext cx="24108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Strongest negative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(left, **):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CD163, MRC1 (M2 macrophages)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IL10 (TAM suppression)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IL2RA (Treg activation)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PDCD1LG2 (PD-L2 checkpoint)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Strongest positive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(right, **):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FOXP3 (Treg master TF)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LAG3 (T cell exhaustion)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TGFB1 (TAM cytokine)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82F2F-3354-700D-B78F-97726CBD7193}"/>
              </a:ext>
            </a:extLst>
          </p:cNvPr>
          <p:cNvSpPr txBox="1"/>
          <p:nvPr/>
        </p:nvSpPr>
        <p:spPr>
          <a:xfrm>
            <a:off x="10587403" y="184666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278466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A3A8A-8F11-ECE9-13B5-26D4B7509814}"/>
              </a:ext>
            </a:extLst>
          </p:cNvPr>
          <p:cNvSpPr txBox="1"/>
          <p:nvPr/>
        </p:nvSpPr>
        <p:spPr>
          <a:xfrm>
            <a:off x="1366837" y="1328648"/>
            <a:ext cx="9458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DGAT1 expression </a:t>
            </a:r>
            <a:r>
              <a:rPr lang="en-US" b="1" dirty="0">
                <a:solidFill>
                  <a:srgbClr val="FF0000"/>
                </a:solidFill>
              </a:rPr>
              <a:t>inversely correlates </a:t>
            </a:r>
            <a:r>
              <a:rPr lang="en-US" dirty="0">
                <a:solidFill>
                  <a:srgbClr val="FF0000"/>
                </a:solidFill>
              </a:rPr>
              <a:t>with </a:t>
            </a:r>
            <a:r>
              <a:rPr lang="en-US" b="1" dirty="0">
                <a:solidFill>
                  <a:srgbClr val="FF0000"/>
                </a:solidFill>
              </a:rPr>
              <a:t>M2 macrophage and TAM immunosuppressive </a:t>
            </a:r>
            <a:r>
              <a:rPr lang="en-US" dirty="0">
                <a:solidFill>
                  <a:srgbClr val="FF0000"/>
                </a:solidFill>
              </a:rPr>
              <a:t>markers (33/57 markers FDR &lt; 0.05), suggesting DGAT1-high GBM tumors may have </a:t>
            </a:r>
            <a:r>
              <a:rPr lang="en-US" b="1" dirty="0">
                <a:solidFill>
                  <a:srgbClr val="FF0000"/>
                </a:solidFill>
              </a:rPr>
              <a:t>reduced</a:t>
            </a:r>
            <a:r>
              <a:rPr lang="en-US" dirty="0">
                <a:solidFill>
                  <a:srgbClr val="FF0000"/>
                </a:solidFill>
              </a:rPr>
              <a:t> myeloid-mediated </a:t>
            </a:r>
            <a:r>
              <a:rPr lang="en-US" b="1" dirty="0">
                <a:solidFill>
                  <a:srgbClr val="FF0000"/>
                </a:solidFill>
              </a:rPr>
              <a:t>immunosuppression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5C3B7-8F1F-BEFF-F364-72892D647720}"/>
              </a:ext>
            </a:extLst>
          </p:cNvPr>
          <p:cNvSpPr txBox="1"/>
          <p:nvPr/>
        </p:nvSpPr>
        <p:spPr>
          <a:xfrm>
            <a:off x="10229594" y="335840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79536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10276</TotalTime>
  <Words>1188</Words>
  <Application>Microsoft Macintosh PowerPoint</Application>
  <PresentationFormat>Widescreen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ElsevierGulliver</vt:lpstr>
      <vt:lpstr>Roboto Mono Web</vt:lpstr>
      <vt:lpstr>Aptos</vt:lpstr>
      <vt:lpstr>Aptos Display</vt:lpstr>
      <vt:lpstr>Arial</vt:lpstr>
      <vt:lpstr>Office Theme</vt:lpstr>
      <vt:lpstr>Exploring the Metabolic–Immune Role of DGAT1 in Glioblastoma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Feng, Zijie</dc:creator>
  <cp:lastModifiedBy>Feng, Zijie</cp:lastModifiedBy>
  <cp:revision>6</cp:revision>
  <dcterms:created xsi:type="dcterms:W3CDTF">2025-09-22T16:27:11Z</dcterms:created>
  <dcterms:modified xsi:type="dcterms:W3CDTF">2025-10-01T18:59:54Z</dcterms:modified>
</cp:coreProperties>
</file>